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6" r:id="rId3"/>
    <p:sldId id="263" r:id="rId4"/>
    <p:sldId id="264" r:id="rId5"/>
    <p:sldId id="265" r:id="rId6"/>
    <p:sldId id="261" r:id="rId7"/>
    <p:sldId id="266" r:id="rId8"/>
    <p:sldId id="269" r:id="rId9"/>
    <p:sldId id="270" r:id="rId10"/>
    <p:sldId id="271" r:id="rId11"/>
    <p:sldId id="272" r:id="rId12"/>
    <p:sldId id="267" r:id="rId13"/>
    <p:sldId id="268" r:id="rId14"/>
    <p:sldId id="262" r:id="rId15"/>
    <p:sldId id="273" r:id="rId16"/>
    <p:sldId id="27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879A53-8D41-4013-9D0A-3FF07AE2FFC4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5EEF66-AA1A-4940-979C-3DED8964485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879A53-8D41-4013-9D0A-3FF07AE2FFC4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5EEF66-AA1A-4940-979C-3DED896448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879A53-8D41-4013-9D0A-3FF07AE2FFC4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5EEF66-AA1A-4940-979C-3DED896448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879A53-8D41-4013-9D0A-3FF07AE2FFC4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5EEF66-AA1A-4940-979C-3DED896448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879A53-8D41-4013-9D0A-3FF07AE2FFC4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5EEF66-AA1A-4940-979C-3DED8964485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879A53-8D41-4013-9D0A-3FF07AE2FFC4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5EEF66-AA1A-4940-979C-3DED896448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879A53-8D41-4013-9D0A-3FF07AE2FFC4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5EEF66-AA1A-4940-979C-3DED896448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879A53-8D41-4013-9D0A-3FF07AE2FFC4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5EEF66-AA1A-4940-979C-3DED896448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879A53-8D41-4013-9D0A-3FF07AE2FFC4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5EEF66-AA1A-4940-979C-3DED8964485D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879A53-8D41-4013-9D0A-3FF07AE2FFC4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5EEF66-AA1A-4940-979C-3DED896448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879A53-8D41-4013-9D0A-3FF07AE2FFC4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5EEF66-AA1A-4940-979C-3DED8964485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F879A53-8D41-4013-9D0A-3FF07AE2FFC4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15EEF66-AA1A-4940-979C-3DED8964485D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4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920880" cy="1296144"/>
          </a:xfrm>
        </p:spPr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spc="75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Муниципальное </a:t>
            </a:r>
            <a:r>
              <a:rPr lang="ru-RU" sz="2000" b="1" spc="75" dirty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бюджетное дошкольное образовательное учреждение </a:t>
            </a:r>
            <a:r>
              <a:rPr lang="ru-RU" sz="2000" b="1" spc="75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Жирновский </a:t>
            </a:r>
            <a:r>
              <a:rPr lang="ru-RU" sz="2000" b="1" spc="75" dirty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детский сад «Ивушка» общеразвивающего вида, художественно-эстетического приоритетного направления развития воспитанников</a:t>
            </a:r>
            <a:r>
              <a:rPr lang="ru-RU" sz="2000" b="1" i="1" spc="75" dirty="0">
                <a:solidFill>
                  <a:srgbClr val="5B9BD5"/>
                </a:solidFill>
                <a:effectLst/>
                <a:latin typeface="Calibri Light"/>
                <a:ea typeface="Times New Roman"/>
                <a:cs typeface="Times New Roman"/>
              </a:rPr>
              <a:t/>
            </a:r>
            <a:br>
              <a:rPr lang="ru-RU" sz="2000" b="1" i="1" spc="75" dirty="0">
                <a:solidFill>
                  <a:srgbClr val="5B9BD5"/>
                </a:solidFill>
                <a:effectLst/>
                <a:latin typeface="Calibri Light"/>
                <a:ea typeface="Times New Roman"/>
                <a:cs typeface="Times New Roman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effectLst/>
                <a:latin typeface="Times New Roman" pitchFamily="18" charset="0"/>
                <a:cs typeface="Times New Roman" pitchFamily="18" charset="0"/>
              </a:rPr>
              <a:t>«Возрастные и </a:t>
            </a:r>
            <a:r>
              <a:rPr lang="ru-RU" sz="3600" b="1" dirty="0">
                <a:effectLst/>
                <a:latin typeface="Times New Roman" pitchFamily="18" charset="0"/>
                <a:cs typeface="Times New Roman" pitchFamily="18" charset="0"/>
              </a:rPr>
              <a:t>индивидуальные  </a:t>
            </a:r>
            <a:r>
              <a:rPr lang="ru-RU" sz="3600" b="1" dirty="0" smtClean="0">
                <a:effectLst/>
                <a:latin typeface="Times New Roman" pitchFamily="18" charset="0"/>
                <a:cs typeface="Times New Roman" pitchFamily="18" charset="0"/>
              </a:rPr>
              <a:t>особенности детей</a:t>
            </a:r>
            <a:r>
              <a:rPr lang="ru-RU" sz="3600" b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effectLst/>
                <a:latin typeface="Times New Roman" pitchFamily="18" charset="0"/>
                <a:cs typeface="Times New Roman" pitchFamily="18" charset="0"/>
              </a:rPr>
              <a:t>дошкольного возраста. </a:t>
            </a:r>
            <a:br>
              <a:rPr lang="ru-RU" sz="36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effectLst/>
                <a:latin typeface="Times New Roman" pitchFamily="18" charset="0"/>
                <a:cs typeface="Times New Roman" pitchFamily="18" charset="0"/>
              </a:rPr>
              <a:t>Развитие личности в дошкольном возрасте»</a:t>
            </a:r>
            <a:endParaRPr lang="ru-RU" sz="3600" dirty="0" smtClean="0">
              <a:effectLst/>
            </a:endParaRPr>
          </a:p>
        </p:txBody>
      </p:sp>
      <p:pic>
        <p:nvPicPr>
          <p:cNvPr id="5124" name="Picture 4" descr="C:\Users\Аня\Documents\работа\по саду разное\визитка\логотип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545967"/>
            <a:ext cx="3156930" cy="33348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92574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итя\Desktop\IMG_20230213_0936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229334"/>
            <a:ext cx="3936437" cy="2952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Витя\Desktop\IMG_20230203_0918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106" y="229334"/>
            <a:ext cx="3995936" cy="29969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Витя\Desktop\IMG-20221128-WA024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19" y="3356991"/>
            <a:ext cx="4127950" cy="30959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Витя\Desktop\ПДД\IMG_20220914_10453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456003"/>
            <a:ext cx="3995936" cy="29969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48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Витя\Desktop\slide_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820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882808"/>
            <a:ext cx="7785248" cy="4642536"/>
          </a:xfrm>
          <a:ln>
            <a:solidFill>
              <a:schemeClr val="accent3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>
            <a:normAutofit fontScale="62500" lnSpcReduction="20000"/>
          </a:bodyPr>
          <a:lstStyle/>
          <a:p>
            <a:pPr>
              <a:buNone/>
            </a:pPr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- возникает критическое отношение к оценке взрослого и</a:t>
            </a:r>
          </a:p>
          <a:p>
            <a:pPr marL="82296" indent="0"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 сверстника;</a:t>
            </a:r>
          </a:p>
          <a:p>
            <a:pPr>
              <a:buFont typeface="Wingdings" pitchFamily="2" charset="2"/>
              <a:buChar char="Ø"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- оценивание сверстника помогает ребенку оценивать само го</a:t>
            </a:r>
          </a:p>
          <a:p>
            <a:pPr marL="82296" indent="0"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  себя;</a:t>
            </a:r>
          </a:p>
          <a:p>
            <a:pPr>
              <a:buFont typeface="Wingdings" pitchFamily="2" charset="2"/>
              <a:buChar char="Ø"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- дошкольник осознает свои физические возможности,</a:t>
            </a:r>
          </a:p>
          <a:p>
            <a:pPr marL="82296" indent="0"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умения, нравственные качества, переживания и некоторые</a:t>
            </a:r>
          </a:p>
          <a:p>
            <a:pPr marL="82296" indent="0"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психические процессы;</a:t>
            </a:r>
          </a:p>
          <a:p>
            <a:pPr>
              <a:buFont typeface="Wingdings" pitchFamily="2" charset="2"/>
              <a:buChar char="Ø"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- к концу дошкольного возраста складывается правильная</a:t>
            </a:r>
          </a:p>
          <a:p>
            <a:pPr marL="82296" indent="0"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дифференцированная самооценка, самокритичность;</a:t>
            </a:r>
          </a:p>
          <a:p>
            <a:pPr>
              <a:buFont typeface="Wingdings" pitchFamily="2" charset="2"/>
              <a:buChar char="Ø"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- развивается способность мотивировать самооценку;</a:t>
            </a:r>
          </a:p>
          <a:p>
            <a:pPr>
              <a:buFont typeface="Wingdings" pitchFamily="2" charset="2"/>
              <a:buChar char="Ø"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- появляется осознание себя во времени, личное сознание.</a:t>
            </a:r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187624" y="341040"/>
            <a:ext cx="7785248" cy="1368152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anchor="ctr">
            <a:normAutofit fontScale="3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448056" indent="-384048" algn="ctr">
              <a:spcBef>
                <a:spcPct val="20000"/>
              </a:spcBef>
            </a:pPr>
            <a:r>
              <a:rPr lang="ru-RU" sz="4000" dirty="0" smtClean="0">
                <a:solidFill>
                  <a:prstClr val="white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  </a:t>
            </a:r>
            <a:r>
              <a:rPr lang="ru-RU" sz="4000" dirty="0" smtClean="0">
                <a:solidFill>
                  <a:srgbClr val="FF00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FF00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8000" b="1" dirty="0" smtClean="0">
                <a:solidFill>
                  <a:srgbClr val="FF00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Особенности развития самосознания в</a:t>
            </a:r>
            <a:br>
              <a:rPr lang="ru-RU" sz="8000" b="1" dirty="0" smtClean="0">
                <a:solidFill>
                  <a:srgbClr val="FF00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8000" b="1" dirty="0" smtClean="0">
                <a:solidFill>
                  <a:srgbClr val="FF00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дошкольном возрасте:</a:t>
            </a:r>
            <a:r>
              <a:rPr lang="ru-RU" sz="2300" dirty="0" smtClean="0">
                <a:solidFill>
                  <a:srgbClr val="FF0000"/>
                </a:solidFill>
                <a:effectLst/>
                <a:ea typeface="+mn-ea"/>
                <a:cs typeface="+mn-cs"/>
              </a:rPr>
              <a:t/>
            </a:r>
            <a:br>
              <a:rPr lang="ru-RU" sz="2300" dirty="0" smtClean="0">
                <a:solidFill>
                  <a:srgbClr val="FF0000"/>
                </a:solidFill>
                <a:effectLst/>
                <a:ea typeface="+mn-ea"/>
                <a:cs typeface="+mn-cs"/>
              </a:rPr>
            </a:b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05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169169"/>
            <a:ext cx="8507288" cy="5256584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 дошкольника в содержание представлений о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себе входит отражение им своих: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свойств; 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качеств;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возможностей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5616" y="476672"/>
            <a:ext cx="77048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Самосозна́ние</a:t>
            </a: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—это сознание субъектом самого себя в отличие от иного — других субъектов и мира вообще.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kid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3356992"/>
            <a:ext cx="4530080" cy="32175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0571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626255"/>
            <a:ext cx="8100392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Формы общения дошкольников  со взрослыми:</a:t>
            </a:r>
          </a:p>
          <a:p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Clr>
                <a:srgbClr val="002060"/>
              </a:buClr>
              <a:buFont typeface="Wingdings" pitchFamily="2" charset="2"/>
              <a:buChar char="Ø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3-5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лет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внеситуативно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–познавательное</a:t>
            </a:r>
          </a:p>
          <a:p>
            <a:pPr marL="342900" indent="-342900">
              <a:buClr>
                <a:srgbClr val="002060"/>
              </a:buClr>
              <a:buFont typeface="Wingdings" pitchFamily="2" charset="2"/>
              <a:buChar char="Ø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Clr>
                <a:srgbClr val="002060"/>
              </a:buClr>
              <a:buFont typeface="Wingdings" pitchFamily="2" charset="2"/>
              <a:buChar char="Ø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5–7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лет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внеситуативно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–личностное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Витя\Desktop\stat25_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074029"/>
            <a:ext cx="4175956" cy="27839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08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Витя\Desktop\Осенний утренник пчелки\IMG_20221021_1034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8100392" cy="60752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539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980728"/>
            <a:ext cx="69878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внимание!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098" name="Picture 2" descr="C:\Users\Витя\Desktop\фото казачество\IMG_20221010_1055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492896"/>
            <a:ext cx="4091947" cy="30689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359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260648"/>
            <a:ext cx="7406640" cy="2448272"/>
          </a:xfrm>
        </p:spPr>
        <p:txBody>
          <a:bodyPr>
            <a:normAutofit fontScale="77500" lnSpcReduction="20000"/>
          </a:bodyPr>
          <a:lstStyle/>
          <a:p>
            <a:r>
              <a:rPr lang="ru-RU" sz="3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Воспитание не только должно развивать разум человека и дать ему известный объем сведений, но должно зажечь в нем жажду серьезного труда, без которого жизнь его не может быть ни достойной, ни счастливой.</a:t>
            </a:r>
            <a:endParaRPr lang="ru-RU" sz="3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3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К.Д. Ушинский</a:t>
            </a:r>
          </a:p>
          <a:p>
            <a:endParaRPr lang="ru-RU" dirty="0"/>
          </a:p>
        </p:txBody>
      </p:sp>
      <p:pic>
        <p:nvPicPr>
          <p:cNvPr id="1026" name="Picture 2" descr="C:\Users\Витя\Downloads\IMG_20230215_0935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870" y="2924944"/>
            <a:ext cx="5088565" cy="38164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743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7239000" cy="224486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Дошкольный возраст — этап психического развития ребёнка в возрастном диапазоне от 3 до 7 лет. </a:t>
            </a:r>
            <a:br>
              <a:rPr lang="ru-RU" sz="2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556792"/>
            <a:ext cx="7239000" cy="38188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   </a:t>
            </a:r>
            <a:endParaRPr lang="ru-RU" dirty="0" smtClean="0"/>
          </a:p>
          <a:p>
            <a:r>
              <a:rPr lang="ru-RU" sz="2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младший дошкольный возраст — от 3 до 4 лет;</a:t>
            </a:r>
          </a:p>
          <a:p>
            <a:r>
              <a:rPr lang="ru-RU" sz="2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средний дошкольный возраст — от 4 до 5 лет;</a:t>
            </a:r>
          </a:p>
          <a:p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старший дошкольный возраст — от 5 до 6 лет;</a:t>
            </a:r>
          </a:p>
          <a:p>
            <a:r>
              <a:rPr lang="ru-RU" sz="2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ребёнок на пороге школы —  от 6 до 7 лет.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5616347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"/>
            <a:ext cx="7239000" cy="87671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Младший дошкольный  возраст </a:t>
            </a:r>
            <a:br>
              <a:rPr lang="ru-RU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3-4 года</a:t>
            </a:r>
            <a:endParaRPr lang="ru-RU" sz="28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98587" y="1"/>
            <a:ext cx="1706007" cy="11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541752" y="908720"/>
            <a:ext cx="8602247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0070C0"/>
              </a:buClr>
              <a:buFont typeface="Wingdings" pitchFamily="2" charset="2"/>
              <a:buChar char="Ø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сознает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себя как самостоятельного человека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.. </a:t>
            </a:r>
          </a:p>
          <a:p>
            <a:pPr marL="285750" indent="-285750">
              <a:buClr>
                <a:srgbClr val="0070C0"/>
              </a:buCl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Проявления осознания себя как отдельного человека будут выражаться в его потребности отвергать почти все, что предлагают родители, и делать что-то самому, даже если ему этого не очень хочется или пока не по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силам</a:t>
            </a:r>
          </a:p>
          <a:p>
            <a:pPr marL="285750" indent="-285750">
              <a:buClr>
                <a:srgbClr val="0070C0"/>
              </a:buCl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Появляется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возможность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действовать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не под влиянием любого случайно возникшего желания, а поступать исходя из других, более сложных и стабильных мотивов.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Clr>
                <a:srgbClr val="0070C0"/>
              </a:buCl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Возникает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насущная потребность общаться не столько с матерью и членами семьи, но и со сверстниками.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Clr>
                <a:srgbClr val="0070C0"/>
              </a:buCl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Игра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становится все более коллективной. Игра с предметами может иметь уже какое-то сюжетное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наполнение</a:t>
            </a:r>
          </a:p>
          <a:p>
            <a:pPr marL="285750" indent="-285750">
              <a:buClr>
                <a:srgbClr val="0070C0"/>
              </a:buCl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игре со сверстниками учатся чувствовать и защищать свои личностные границы и воспринимать их наличие у других людей.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Clr>
                <a:srgbClr val="0070C0"/>
              </a:buCl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Появляется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много новых слов. </a:t>
            </a:r>
          </a:p>
        </p:txBody>
      </p:sp>
    </p:spTree>
    <p:extLst>
      <p:ext uri="{BB962C8B-B14F-4D97-AF65-F5344CB8AC3E}">
        <p14:creationId xmlns:p14="http://schemas.microsoft.com/office/powerpoint/2010/main" val="2414377962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229600" cy="10668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Средний дошкольный возраст</a:t>
            </a:r>
            <a:b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4-5 лет</a:t>
            </a: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924209" y="1196752"/>
            <a:ext cx="8229600" cy="4873625"/>
          </a:xfrm>
        </p:spPr>
        <p:txBody>
          <a:bodyPr>
            <a:normAutofit/>
          </a:bodyPr>
          <a:lstStyle/>
          <a:p>
            <a:pPr eaLnBrk="1" hangingPunct="1">
              <a:buClr>
                <a:srgbClr val="00B050"/>
              </a:buCl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Активное расширение кругозора </a:t>
            </a:r>
          </a:p>
          <a:p>
            <a:pPr eaLnBrk="1" hangingPunct="1">
              <a:buClr>
                <a:srgbClr val="00B050"/>
              </a:buCl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Более вынослив физически</a:t>
            </a:r>
          </a:p>
          <a:p>
            <a:pPr eaLnBrk="1" hangingPunct="1">
              <a:buClr>
                <a:srgbClr val="00B050"/>
              </a:buCl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Снижается утомляемость, фон настроения выравнивается, становится более стабильным, менее подверженным перепадам</a:t>
            </a:r>
          </a:p>
          <a:p>
            <a:pPr eaLnBrk="1" hangingPunct="1">
              <a:buClr>
                <a:srgbClr val="00B050"/>
              </a:buCl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Стремление к партнерству в играх</a:t>
            </a:r>
          </a:p>
          <a:p>
            <a:pPr eaLnBrk="1" hangingPunct="1">
              <a:buClr>
                <a:srgbClr val="00B050"/>
              </a:buCl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Проявляется любознательность и любопытство</a:t>
            </a:r>
          </a:p>
          <a:p>
            <a:pPr eaLnBrk="1" hangingPunct="1">
              <a:buClr>
                <a:srgbClr val="00B050"/>
              </a:buCl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Способность выстраивать умозаключения</a:t>
            </a:r>
          </a:p>
          <a:p>
            <a:pPr eaLnBrk="1" hangingPunct="1">
              <a:buClr>
                <a:srgbClr val="00B050"/>
              </a:buCl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Активно развивается фантазирование</a:t>
            </a:r>
          </a:p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4671402"/>
            <a:ext cx="2498969" cy="21865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01198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890852" y="332656"/>
            <a:ext cx="8229600" cy="10668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28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Старший дошкольный возраст</a:t>
            </a:r>
            <a:br>
              <a:rPr lang="ru-RU" sz="28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5-6 лет </a:t>
            </a: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907620" y="1484784"/>
            <a:ext cx="8229600" cy="5040312"/>
          </a:xfrm>
        </p:spPr>
        <p:txBody>
          <a:bodyPr>
            <a:noAutofit/>
          </a:bodyPr>
          <a:lstStyle/>
          <a:p>
            <a:pPr eaLnBrk="1" hangingPunct="1">
              <a:buClr>
                <a:srgbClr val="002060"/>
              </a:buCl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Активно познает окружающий мир, сам формирует ответы или создает версии;</a:t>
            </a:r>
          </a:p>
          <a:p>
            <a:pPr eaLnBrk="1" hangingPunct="1">
              <a:buClr>
                <a:srgbClr val="002060"/>
              </a:buCl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Часто привлекает к себе внимание;</a:t>
            </a:r>
          </a:p>
          <a:p>
            <a:pPr eaLnBrk="1" hangingPunct="1">
              <a:buClr>
                <a:srgbClr val="002060"/>
              </a:buCl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Проверяет прочность выставленных другими взрослыми границ;</a:t>
            </a:r>
          </a:p>
          <a:p>
            <a:pPr eaLnBrk="1" hangingPunct="1">
              <a:buClr>
                <a:srgbClr val="002060"/>
              </a:buCl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Складывается механизм управления свои поведением;</a:t>
            </a:r>
          </a:p>
          <a:p>
            <a:pPr eaLnBrk="1" hangingPunct="1">
              <a:buClr>
                <a:srgbClr val="002060"/>
              </a:buCl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Желание походить на значимых для него взрослых;</a:t>
            </a:r>
          </a:p>
          <a:p>
            <a:pPr eaLnBrk="1" hangingPunct="1">
              <a:buClr>
                <a:srgbClr val="002060"/>
              </a:buCl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Осознаются половые различия;</a:t>
            </a:r>
          </a:p>
          <a:p>
            <a:pPr eaLnBrk="1" hangingPunct="1">
              <a:buClr>
                <a:srgbClr val="002060"/>
              </a:buCl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Могут усиливаться страхи.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6493" y="4482106"/>
            <a:ext cx="2484784" cy="2373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42189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5224805"/>
            <a:ext cx="2304256" cy="1783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Ребенок на пороге школы 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6-7 лет </a:t>
            </a:r>
            <a:endParaRPr lang="ru-RU" sz="2800" dirty="0" smtClean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412875"/>
            <a:ext cx="8172400" cy="4911725"/>
          </a:xfrm>
        </p:spPr>
        <p:txBody>
          <a:bodyPr/>
          <a:lstStyle/>
          <a:p>
            <a:pPr marL="342900" indent="-342900" algn="just">
              <a:spcBef>
                <a:spcPts val="0"/>
              </a:spcBef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способны осознавать свое положение в системе отношений со взрослыми и сверстниками, стремятся соответствовать требованиям взрослых, стремятся к достижениям в тех видах деятельности, которые они выполняют;</a:t>
            </a:r>
          </a:p>
          <a:p>
            <a:pPr marL="342900" indent="-342900" algn="just">
              <a:spcBef>
                <a:spcPts val="0"/>
              </a:spcBef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интерес к новым видам деятельности;</a:t>
            </a:r>
          </a:p>
          <a:p>
            <a:pPr marL="342900" indent="-342900" algn="just">
              <a:spcBef>
                <a:spcPts val="0"/>
              </a:spcBef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интерес к миру взрослых, стремление быть похожим на них;</a:t>
            </a:r>
          </a:p>
          <a:p>
            <a:pPr marL="342900" indent="-342900" algn="just">
              <a:spcBef>
                <a:spcPts val="0"/>
              </a:spcBef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способны к волевой регуляции поведения (на основе внутренних побуждений и установленных правил);</a:t>
            </a:r>
          </a:p>
          <a:p>
            <a:pPr marL="342900" indent="-342900" algn="just">
              <a:spcBef>
                <a:spcPts val="0"/>
              </a:spcBef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способны проявить настойчивость, преодолевать трудности.</a:t>
            </a:r>
          </a:p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8769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88640"/>
            <a:ext cx="8229600" cy="4572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Развитие самосознания, самооценки, образа «Я»</a:t>
            </a:r>
          </a:p>
          <a:p>
            <a:pPr algn="ctr">
              <a:buNone/>
            </a:pP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 дошкольном возрасте</a:t>
            </a:r>
            <a:endParaRPr lang="ru-RU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50491021387279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2636912"/>
            <a:ext cx="4392488" cy="38345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3764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60032" y="1484784"/>
            <a:ext cx="4032448" cy="338677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Дошкольный возраст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является начальным этапом формирования личности. У детей возникают такие личностные образования, как соподчинение мотивов, усвоение нравственных норм и формирование произвольности поведения.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924944"/>
            <a:ext cx="3888432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15616" y="476672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«Каким </a:t>
            </a:r>
            <a:r>
              <a:rPr lang="ru-RU" sz="2400" b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будет человек, главным образом, зависит от того, каким его сделают к пятому году жизни, но принципы воспитания те же, что и в 10, 11 </a:t>
            </a:r>
            <a:r>
              <a:rPr lang="ru-RU" sz="24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лет».</a:t>
            </a:r>
            <a:r>
              <a:rPr lang="ru-RU" sz="3600" dirty="0">
                <a:solidFill>
                  <a:srgbClr val="FF0000"/>
                </a:solidFill>
                <a:effectLst/>
              </a:rPr>
              <a:t/>
            </a:r>
            <a:br>
              <a:rPr lang="ru-RU" sz="3600" dirty="0">
                <a:solidFill>
                  <a:srgbClr val="FF0000"/>
                </a:solidFill>
                <a:effectLst/>
              </a:rPr>
            </a:b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821016"/>
      </p:ext>
    </p:extLst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459</TotalTime>
  <Words>454</Words>
  <Application>Microsoft Office PowerPoint</Application>
  <PresentationFormat>Экран (4:3)</PresentationFormat>
  <Paragraphs>70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Солнцестояние</vt:lpstr>
      <vt:lpstr>    Муниципальное бюджетное дошкольное образовательное учреждение Жирновский детский сад «Ивушка» общеразвивающего вида, художественно-эстетического приоритетного направления развития воспитанников  «Возрастные и индивидуальные  особенности детей дошкольного возраста.  Развитие личности в дошкольном возрасте»</vt:lpstr>
      <vt:lpstr>Презентация PowerPoint</vt:lpstr>
      <vt:lpstr>Дошкольный возраст — этап психического развития ребёнка в возрастном диапазоне от 3 до 7 лет.   </vt:lpstr>
      <vt:lpstr>Младший дошкольный  возраст  3-4 года</vt:lpstr>
      <vt:lpstr>Средний дошкольный возраст 4-5 лет</vt:lpstr>
      <vt:lpstr>Старший дошкольный возраст 5-6 лет </vt:lpstr>
      <vt:lpstr>Ребенок на пороге школы  6-7 лет </vt:lpstr>
      <vt:lpstr>Презентация PowerPoint</vt:lpstr>
      <vt:lpstr>«Каким будет человек, главным образом, зависит от того, каким его сделают к пятому году жизни, но принципы воспитания те же, что и в 10, 11 лет».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Витя</dc:creator>
  <cp:lastModifiedBy>Витя</cp:lastModifiedBy>
  <cp:revision>23</cp:revision>
  <dcterms:created xsi:type="dcterms:W3CDTF">2023-02-19T16:20:20Z</dcterms:created>
  <dcterms:modified xsi:type="dcterms:W3CDTF">2023-02-22T09:22:12Z</dcterms:modified>
</cp:coreProperties>
</file>